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7"/>
  </p:notesMasterIdLst>
  <p:handoutMasterIdLst>
    <p:handoutMasterId r:id="rId18"/>
  </p:handoutMasterIdLst>
  <p:sldIdLst>
    <p:sldId id="1888" r:id="rId2"/>
    <p:sldId id="1891" r:id="rId3"/>
    <p:sldId id="1892" r:id="rId4"/>
    <p:sldId id="1893" r:id="rId5"/>
    <p:sldId id="1894" r:id="rId6"/>
    <p:sldId id="1895" r:id="rId7"/>
    <p:sldId id="1896" r:id="rId8"/>
    <p:sldId id="257" r:id="rId9"/>
    <p:sldId id="258" r:id="rId10"/>
    <p:sldId id="1897" r:id="rId11"/>
    <p:sldId id="1901" r:id="rId12"/>
    <p:sldId id="1899" r:id="rId13"/>
    <p:sldId id="1904" r:id="rId14"/>
    <p:sldId id="1900" r:id="rId15"/>
    <p:sldId id="1889" r:id="rId16"/>
  </p:sldIdLst>
  <p:sldSz cx="9144000" cy="5143500" type="screen16x9"/>
  <p:notesSz cx="6858000" cy="9144000"/>
  <p:defaultTextStyle>
    <a:defPPr>
      <a:defRPr lang="en-US"/>
    </a:defPPr>
    <a:lvl1pPr marL="0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1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2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3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61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6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46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32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21" algn="l" defTabSz="9139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xt" id="{1EC6F95C-F9D6-41DA-A3FA-03C21E2E0AE4}">
          <p14:sldIdLst>
            <p14:sldId id="1888"/>
            <p14:sldId id="1891"/>
            <p14:sldId id="1892"/>
            <p14:sldId id="1893"/>
            <p14:sldId id="1894"/>
            <p14:sldId id="1895"/>
            <p14:sldId id="1896"/>
            <p14:sldId id="257"/>
            <p14:sldId id="258"/>
            <p14:sldId id="1897"/>
            <p14:sldId id="1901"/>
            <p14:sldId id="1899"/>
            <p14:sldId id="1904"/>
            <p14:sldId id="1900"/>
            <p14:sldId id="18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pos="17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1A00"/>
    <a:srgbClr val="E6320B"/>
    <a:srgbClr val="E5320B"/>
    <a:srgbClr val="FF1A00"/>
    <a:srgbClr val="BCE292"/>
    <a:srgbClr val="CCE9AD"/>
    <a:srgbClr val="FFFF99"/>
    <a:srgbClr val="009900"/>
    <a:srgbClr val="81E569"/>
    <a:srgbClr val="007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773" autoAdjust="0"/>
    <p:restoredTop sz="97574" autoAdjust="0"/>
  </p:normalViewPr>
  <p:slideViewPr>
    <p:cSldViewPr snapToGrid="0" snapToObjects="1">
      <p:cViewPr varScale="1">
        <p:scale>
          <a:sx n="70" d="100"/>
          <a:sy n="70" d="100"/>
        </p:scale>
        <p:origin x="184" y="2216"/>
      </p:cViewPr>
      <p:guideLst>
        <p:guide orient="horz" pos="1620"/>
        <p:guide pos="2880"/>
        <p:guide pos="816"/>
        <p:guide pos="1764"/>
      </p:guideLst>
    </p:cSldViewPr>
  </p:slideViewPr>
  <p:outlineViewPr>
    <p:cViewPr>
      <p:scale>
        <a:sx n="33" d="100"/>
        <a:sy n="33" d="100"/>
      </p:scale>
      <p:origin x="0" y="-125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9656"/>
    </p:cViewPr>
  </p:sorterViewPr>
  <p:notesViewPr>
    <p:cSldViewPr snapToGrid="0" snapToObjects="1">
      <p:cViewPr varScale="1">
        <p:scale>
          <a:sx n="149" d="100"/>
          <a:sy n="149" d="100"/>
        </p:scale>
        <p:origin x="2464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0C0E-43C4-4C6B-ADC3-72FEA0A55427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468" y="8743301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010878" y="8738453"/>
            <a:ext cx="531812" cy="119063"/>
            <a:chOff x="5137" y="4139"/>
            <a:chExt cx="335" cy="75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7200" y="8743301"/>
            <a:ext cx="29718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8840953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A1FF-4A34-4477-ABDE-9C72F8F54362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468" y="8743301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6010878" y="8738453"/>
            <a:ext cx="531812" cy="119063"/>
            <a:chOff x="5137" y="4139"/>
            <a:chExt cx="335" cy="75"/>
          </a:xfrm>
          <a:solidFill>
            <a:schemeClr val="accent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200" y="8743301"/>
            <a:ext cx="29718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39025879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72961" indent="-172961" algn="l" defTabSz="913982" rtl="0" eaLnBrk="1" latinLnBrk="0" hangingPunct="1">
      <a:lnSpc>
        <a:spcPct val="95000"/>
      </a:lnSpc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4031" indent="-111076" algn="l" defTabSz="913982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01457" indent="-117420" algn="l" defTabSz="913982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531" indent="-111076" algn="l" defTabSz="913982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29947" indent="-117420" algn="l" defTabSz="913982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6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46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32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21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9103B-A4D8-4FEA-92A3-145BC3E06A3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9103B-A4D8-4FEA-92A3-145BC3E06A3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6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1"/>
            <a:ext cx="9144000" cy="514261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1768455"/>
            <a:ext cx="9144000" cy="1606594"/>
          </a:xfrm>
          <a:solidFill>
            <a:srgbClr val="FF1A00">
              <a:alpha val="89804"/>
            </a:srgbClr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 b="1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4" y="132821"/>
            <a:ext cx="1435608" cy="14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18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/Tabl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800600" y="912114"/>
            <a:ext cx="3886200" cy="365074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515938" indent="-230188">
              <a:defRPr sz="1600">
                <a:solidFill>
                  <a:schemeClr val="tx1"/>
                </a:solidFill>
              </a:defRPr>
            </a:lvl2pPr>
            <a:lvl3pPr marL="742950" indent="-227013">
              <a:defRPr sz="1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800600" y="198882"/>
            <a:ext cx="3886200" cy="5262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9060" y="4892040"/>
            <a:ext cx="236220" cy="177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 rtlCol="0" anchor="t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kern="0" dirty="0" err="1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43400" cy="51435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68" y="4593853"/>
            <a:ext cx="493777" cy="4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010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912280"/>
            <a:ext cx="8229600" cy="3711108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515938" indent="-230188">
              <a:defRPr sz="1600">
                <a:solidFill>
                  <a:schemeClr val="tx1"/>
                </a:solidFill>
              </a:defRPr>
            </a:lvl2pPr>
            <a:lvl3pPr marL="742950" indent="-227013">
              <a:defRPr sz="1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28588"/>
            <a:ext cx="8229600" cy="526298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D8D8D8">
                    <a:lumMod val="75000"/>
                  </a:srgbClr>
                </a:solidFill>
              </a:rPr>
              <a:t>© 2016 Teradata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4" y="4943703"/>
            <a:ext cx="2548012" cy="106186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#Insert Hashtag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68" y="4593853"/>
            <a:ext cx="493777" cy="4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4589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800600" y="912114"/>
            <a:ext cx="3886200" cy="34874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912280"/>
            <a:ext cx="3886200" cy="3716870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D8D8D8">
                    <a:lumMod val="75000"/>
                  </a:srgbClr>
                </a:solidFill>
              </a:rPr>
              <a:t>© 2016 Teradata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4" y="4943703"/>
            <a:ext cx="2548012" cy="106186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#Insert Hashtag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28588"/>
            <a:ext cx="8229600" cy="526298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7299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800600" y="912279"/>
            <a:ext cx="3886200" cy="369803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912280"/>
            <a:ext cx="3886200" cy="3698031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D8D8D8">
                    <a:lumMod val="75000"/>
                  </a:srgbClr>
                </a:solidFill>
              </a:rPr>
              <a:t>© 2016 Teradata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4" y="4943703"/>
            <a:ext cx="2548012" cy="106186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#Insert Hashtag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57200" y="128588"/>
            <a:ext cx="8229600" cy="526298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68" y="4593853"/>
            <a:ext cx="493777" cy="4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64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D8D8D8">
                    <a:lumMod val="75000"/>
                  </a:srgbClr>
                </a:solidFill>
              </a:rPr>
              <a:t>© 2016 Teradata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7464" y="4931654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914400"/>
            <a:fld id="{0C8E8817-043E-4BA1-A90E-6FB9FA409362}" type="slidenum">
              <a:rPr lang="en-US" sz="700" smtClean="0">
                <a:solidFill>
                  <a:srgbClr val="D8D8D8">
                    <a:lumMod val="75000"/>
                  </a:srgbClr>
                </a:solidFill>
              </a:rPr>
              <a:pPr algn="r" defTabSz="914400"/>
              <a:t>‹#›</a:t>
            </a:fld>
            <a:endParaRPr lang="en-US" sz="700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7994" y="4943703"/>
            <a:ext cx="2548012" cy="106186"/>
          </a:xfrm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7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600">
                <a:solidFill>
                  <a:schemeClr val="accent2"/>
                </a:solidFill>
              </a:defRPr>
            </a:lvl2pPr>
            <a:lvl3pPr>
              <a:buFontTx/>
              <a:buNone/>
              <a:defRPr sz="1600">
                <a:solidFill>
                  <a:schemeClr val="accent2"/>
                </a:solidFill>
              </a:defRPr>
            </a:lvl3pPr>
            <a:lvl4pPr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#Insert Hashtag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419" y="4918131"/>
            <a:ext cx="133049" cy="13080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 defTabSz="914400"/>
            <a:fld id="{0C8E8817-043E-4BA1-A90E-6FB9FA409362}" type="slidenum">
              <a:rPr lang="en-US" sz="850" smtClean="0">
                <a:solidFill>
                  <a:srgbClr val="D8D8D8">
                    <a:lumMod val="50000"/>
                  </a:srgbClr>
                </a:solidFill>
              </a:rPr>
              <a:pPr algn="r" defTabSz="914400"/>
              <a:t>‹#›</a:t>
            </a:fld>
            <a:endParaRPr lang="en-US" sz="850" dirty="0">
              <a:solidFill>
                <a:srgbClr val="D8D8D8">
                  <a:lumMod val="5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944" y="1109988"/>
            <a:ext cx="2955004" cy="29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688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64A9-D2BB-9749-8533-F014F1C674B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60E9-CF22-2143-81EA-22EE6A993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29"/>
            <a:ext cx="8229600" cy="3270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styles: Standard bullet</a:t>
            </a:r>
          </a:p>
          <a:p>
            <a:pPr lvl="1"/>
            <a:r>
              <a:rPr lang="en-US" dirty="0"/>
              <a:t>Second level: Sub bullet</a:t>
            </a:r>
          </a:p>
          <a:p>
            <a:pPr lvl="2"/>
            <a:r>
              <a:rPr lang="en-US" dirty="0"/>
              <a:t>Third level: Tertiary bullet</a:t>
            </a:r>
          </a:p>
          <a:p>
            <a:pPr lvl="3"/>
            <a:r>
              <a:rPr lang="en-US" dirty="0"/>
              <a:t>Fourth level: Body copy</a:t>
            </a:r>
          </a:p>
          <a:p>
            <a:pPr lvl="4"/>
            <a:r>
              <a:rPr lang="en-US" dirty="0"/>
              <a:t>Fifth level: Main Heading</a:t>
            </a:r>
          </a:p>
          <a:p>
            <a:pPr lvl="5"/>
            <a:r>
              <a:rPr lang="en-US" dirty="0"/>
              <a:t>Sixth level: Subheading</a:t>
            </a:r>
          </a:p>
          <a:p>
            <a:pPr lvl="6"/>
            <a:r>
              <a:rPr lang="en-US" dirty="0"/>
              <a:t>Seventh level:  Tertiary heading</a:t>
            </a:r>
          </a:p>
          <a:p>
            <a:pPr lvl="7"/>
            <a:r>
              <a:rPr lang="en-US" dirty="0"/>
              <a:t>Eighth level: Numbered lists</a:t>
            </a:r>
          </a:p>
          <a:p>
            <a:pPr lvl="8"/>
            <a:r>
              <a:rPr lang="en-US" dirty="0"/>
              <a:t>Ninth level: Source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7202" y="4918191"/>
            <a:ext cx="92891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913222"/>
            <a:r>
              <a:rPr lang="en-US" dirty="0">
                <a:solidFill>
                  <a:srgbClr val="D8D8D8">
                    <a:lumMod val="75000"/>
                  </a:srgbClr>
                </a:solidFill>
                <a:latin typeface="Century Gothic"/>
              </a:rPr>
              <a:t>© 2016 Teradata</a:t>
            </a:r>
          </a:p>
        </p:txBody>
      </p:sp>
      <p:grpSp>
        <p:nvGrpSpPr>
          <p:cNvPr id="21" name="Group 20" hidden="1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22"/>
                <a:endParaRPr lang="en-US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8686800" y="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22"/>
                <a:endParaRPr lang="en-US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0" y="640080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22"/>
                <a:endParaRPr lang="en-US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8686800" y="640080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222"/>
                <a:endParaRPr lang="en-US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686800" y="0"/>
                <a:ext cx="0" cy="68580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0" y="6400800"/>
                <a:ext cx="91440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 userDrawn="1"/>
          </p:nvCxnSpPr>
          <p:spPr>
            <a:xfrm>
              <a:off x="457200" y="1802847"/>
              <a:ext cx="82296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7772400" y="4858065"/>
            <a:ext cx="914400" cy="153538"/>
            <a:chOff x="5137" y="4139"/>
            <a:chExt cx="335" cy="75"/>
          </a:xfrm>
          <a:solidFill>
            <a:schemeClr val="accent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222"/>
              <a:endParaRPr lang="en-US" dirty="0">
                <a:solidFill>
                  <a:srgbClr val="3C3C3B"/>
                </a:solidFill>
                <a:latin typeface="Century Gothic"/>
              </a:endParaRPr>
            </a:p>
          </p:txBody>
        </p:sp>
        <p:sp>
          <p:nvSpPr>
            <p:cNvPr id="50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222"/>
              <a:endParaRPr lang="en-US" dirty="0">
                <a:solidFill>
                  <a:srgbClr val="3C3C3B"/>
                </a:solidFill>
                <a:latin typeface="Century Gothic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1444" y="4918142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913222"/>
            <a:fld id="{0C8E8817-043E-4BA1-A90E-6FB9FA409362}" type="slidenum">
              <a:rPr lang="en-US" sz="800" smtClean="0">
                <a:solidFill>
                  <a:srgbClr val="D8D8D8">
                    <a:lumMod val="50000"/>
                  </a:srgbClr>
                </a:solidFill>
                <a:latin typeface="Century Gothic"/>
              </a:rPr>
              <a:pPr algn="r" defTabSz="913222"/>
              <a:t>‹#›</a:t>
            </a:fld>
            <a:endParaRPr lang="en-US" sz="800" dirty="0">
              <a:solidFill>
                <a:srgbClr val="D8D8D8">
                  <a:lumMod val="50000"/>
                </a:srgbClr>
              </a:solidFill>
              <a:latin typeface="Century Gothic"/>
            </a:endParaRP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>
          <a:xfrm>
            <a:off x="457200" y="125215"/>
            <a:ext cx="8229600" cy="526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6" r:id="rId1"/>
    <p:sldLayoutId id="2147485457" r:id="rId2"/>
    <p:sldLayoutId id="2147485458" r:id="rId3"/>
    <p:sldLayoutId id="2147485459" r:id="rId4"/>
    <p:sldLayoutId id="2147485460" r:id="rId5"/>
    <p:sldLayoutId id="2147485469" r:id="rId6"/>
    <p:sldLayoutId id="2147485489" r:id="rId7"/>
  </p:sldLayoutIdLst>
  <p:transition spd="med">
    <p:fade/>
  </p:transition>
  <p:hf sldNum="0" hdr="0" dt="0"/>
  <p:txStyles>
    <p:titleStyle>
      <a:lvl1pPr algn="l" defTabSz="913222" rtl="0" eaLnBrk="1" latinLnBrk="0" hangingPunct="1">
        <a:lnSpc>
          <a:spcPct val="95000"/>
        </a:lnSpc>
        <a:spcBef>
          <a:spcPct val="0"/>
        </a:spcBef>
        <a:buNone/>
        <a:defRPr sz="2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321" indent="-228321" algn="l" defTabSz="913222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611" indent="-228321" algn="l" defTabSz="913222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27831" indent="-171233" algn="l" defTabSz="913222" rtl="0" eaLnBrk="1" latinLnBrk="0" hangingPunct="1">
        <a:lnSpc>
          <a:spcPct val="85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3222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3222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​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3222" rtl="0" eaLnBrk="1" latinLnBrk="0" hangingPunct="1">
        <a:lnSpc>
          <a:spcPct val="95000"/>
        </a:lnSpc>
        <a:spcBef>
          <a:spcPts val="800"/>
        </a:spcBef>
        <a:spcAft>
          <a:spcPts val="400"/>
        </a:spcAft>
        <a:buFont typeface="Arial" panose="020B0604020202020204" pitchFamily="34" charset="0"/>
        <a:buChar char="​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3222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228321" indent="-228321" algn="l" defTabSz="913222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+mj-lt"/>
        <a:buAutoNum type="arabicPeriod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3222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​"/>
        <a:defRPr sz="900" b="0" kern="12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1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2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3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39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42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64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64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67" algn="l" defTabSz="9132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1"/>
            <a:ext cx="9144000" cy="51426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93672"/>
            <a:ext cx="9144000" cy="956159"/>
          </a:xfrm>
          <a:solidFill>
            <a:srgbClr val="E91A00">
              <a:alpha val="89804"/>
            </a:srgbClr>
          </a:solidFill>
        </p:spPr>
        <p:txBody>
          <a:bodyPr/>
          <a:lstStyle/>
          <a:p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COLERIDGE FAMILIES </a:t>
            </a:r>
          </a:p>
          <a:p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AGM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463" y="3429726"/>
            <a:ext cx="1627703" cy="16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1182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Playground renewal : £72k set aside c £65k spent so far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Tipping Point Project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New gate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Millennium garden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Wildlife area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Area outside year 4 door</a:t>
            </a:r>
          </a:p>
          <a:p>
            <a:pPr lvl="1"/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Next stage: play house behind the climbing frame, allotment beds, the bank 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Update from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Mr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Choueke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Plans for future spending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53245-9840-F444-BC68-0C781DB29C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6145" y="8185"/>
            <a:ext cx="3297460" cy="51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63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1018466"/>
            <a:ext cx="5264331" cy="371110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Clean Air Coleridge – air pollution – green wall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Plastic Free Coleridge: 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Water bottles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Coffee cups 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Meat free Mondays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Sustainable events policy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Environmental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2C8E-6F67-EB47-899A-B3A76FAC8F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3043988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6434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An evening with Georgia’s dad (aka  Steve Howe from Yes)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Comedy with the Scummy Mummies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New events for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7A729-181E-FA4E-9CD8-D08CC62B3F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199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198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We would love to have you!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We meet twice a term 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Looking in particular for help on:</a:t>
            </a:r>
          </a:p>
          <a:p>
            <a:pPr marL="573367" lvl="1" indent="-285750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administration</a:t>
            </a:r>
          </a:p>
          <a:p>
            <a:pPr marL="573367" lvl="1" indent="-285750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managing events </a:t>
            </a:r>
          </a:p>
          <a:p>
            <a:pPr marL="573367" lvl="1" indent="-285750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keeping the community updated</a:t>
            </a:r>
          </a:p>
          <a:p>
            <a:pPr marL="573367" lvl="1" indent="-285750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day to day treasury functions</a:t>
            </a:r>
          </a:p>
          <a:p>
            <a:pPr marL="573367" lvl="1" indent="-285750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helping the rep network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Join the Committee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94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038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6"/>
            <a:ext cx="19415760" cy="10911840"/>
          </a:xfrm>
          <a:prstGeom prst="rect">
            <a:avLst/>
          </a:prstGeom>
          <a:solidFill>
            <a:srgbClr val="E91A00">
              <a:alpha val="73000"/>
            </a:srgb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13761"/>
            <a:ext cx="9144000" cy="1088573"/>
          </a:xfrm>
          <a:solidFill>
            <a:srgbClr val="E91A00">
              <a:alpha val="74000"/>
            </a:srgbClr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Any other business?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924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60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Introductions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Summary of the year : what, how, inclusion and projects we’ve funded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Accounts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Spending plans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Environmental issues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New events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Join us!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Welcome and Agenda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B48A2-654B-6E41-89FC-0CF91044F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52" y="21055"/>
            <a:ext cx="28011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651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Parent staff association and a registered charity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Partnership with School and Governors towards building a school community: involvement, participation and access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Fundraising: providing facilities which the local authority doesn't normally provide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What is Coleridge Families?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347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362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7994" y="905691"/>
            <a:ext cx="5388805" cy="374915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Events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Year group events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Committee based events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Individual initiatives 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Mixed events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Year group initiatives: Movie Night 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Donations to LEF </a:t>
            </a:r>
            <a:r>
              <a:rPr lang="mr-IN" dirty="0">
                <a:solidFill>
                  <a:schemeClr val="tx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purchases reviewed by committee termly to meet charity rules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5680" y="60960"/>
            <a:ext cx="5151119" cy="696686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How did we raise money in 2018 / 2019?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86098-491E-404F-B3C6-F0A1754646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003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51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New parents evening in June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New CF pages on the website and all events on the school online calendar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Reception and year group coffee mornings 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Reps network is essential to inclusion and to the events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More initiatives on the cards </a:t>
            </a:r>
            <a:r>
              <a:rPr lang="mr-IN" dirty="0">
                <a:solidFill>
                  <a:schemeClr val="tx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Cultures of Coleridge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Inclusion and the reps network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07792" cy="5176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F9C8B-4A18-6B4A-8D50-62CD98A933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916" y="9024"/>
            <a:ext cx="32760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10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Playgrounds (more on this later)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Hall storage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Poetry workshop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Kids Concert Company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Books workshop at Ally Pally Book Awards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Library books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Water bottles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Gazebos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What have we funded in 18/19?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FD36E-9C6A-FF4B-A28E-23A0255B35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221" y="0"/>
            <a:ext cx="3297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58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2468" y="912280"/>
            <a:ext cx="5264331" cy="37111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Peter Salerno in the Treasury Team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Summary of income and expenses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Available funds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Approval of accounts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468" y="128588"/>
            <a:ext cx="5264332" cy="526298"/>
          </a:xfrm>
        </p:spPr>
        <p:txBody>
          <a:bodyPr/>
          <a:lstStyle/>
          <a:p>
            <a:r>
              <a:rPr lang="en-US" dirty="0">
                <a:solidFill>
                  <a:srgbClr val="E91A00"/>
                </a:solidFill>
              </a:rPr>
              <a:t>Accounts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8D8D8">
                    <a:lumMod val="75000"/>
                  </a:srgbClr>
                </a:solidFill>
              </a:rPr>
              <a:t>© 2016 Teradata</a:t>
            </a:r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079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22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x-none" sz="1800" dirty="0">
                <a:solidFill>
                  <a:srgbClr val="2C7C9F"/>
                </a:solidFill>
              </a:rPr>
              <a:t>Coleridge Families</a:t>
            </a:r>
            <a:r>
              <a:rPr lang="x-none" sz="1800" dirty="0"/>
              <a:t> Accounts – </a:t>
            </a:r>
            <a:r>
              <a:rPr lang="en-US" sz="1800" dirty="0"/>
              <a:t>30-Sep-19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4895850"/>
            <a:ext cx="66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/>
              <a:t> Peter Salerno</a:t>
            </a:r>
          </a:p>
          <a:p>
            <a:endParaRPr lang="en-US" sz="105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95425" y="4714875"/>
            <a:ext cx="66198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x-none" sz="750" i="1">
              <a:solidFill>
                <a:srgbClr val="000000"/>
              </a:solidFill>
              <a:latin typeface="News Gothic MT"/>
            </a:endParaRPr>
          </a:p>
          <a:p>
            <a:pPr marL="214313" indent="-214313">
              <a:buFontTx/>
              <a:buChar char="•"/>
            </a:pPr>
            <a:endParaRPr lang="en-US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84853" y="4479069"/>
            <a:ext cx="3066575" cy="4385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8588" indent="-128588">
              <a:buFontTx/>
              <a:buChar char="•"/>
            </a:pPr>
            <a:r>
              <a:rPr lang="en-US" sz="750" dirty="0">
                <a:solidFill>
                  <a:srgbClr val="000000"/>
                </a:solidFill>
                <a:latin typeface="News Gothic MT"/>
              </a:rPr>
              <a:t>Since Close of 2019, additional funds raised from T-Shirts and Donations raising the amount available to spend to 81,823.63.  2019 Fireworks display </a:t>
            </a:r>
            <a:endParaRPr lang="en-US" sz="105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95425" y="2833650"/>
          <a:ext cx="2827662" cy="1521051"/>
        </p:xfrm>
        <a:graphic>
          <a:graphicData uri="http://schemas.openxmlformats.org/drawingml/2006/table">
            <a:tbl>
              <a:tblPr/>
              <a:tblGrid>
                <a:gridCol w="23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Approved Major Expenditures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52"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MUGA Replacement Fund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752"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LEF Donations and Gift Aid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4,072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14,072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98653" y="2833650"/>
          <a:ext cx="3152775" cy="1230017"/>
        </p:xfrm>
        <a:graphic>
          <a:graphicData uri="http://schemas.openxmlformats.org/drawingml/2006/table">
            <a:tbl>
              <a:tblPr/>
              <a:tblGrid>
                <a:gridCol w="25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4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Explanation of Variances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51"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Playground invoice payable in October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effectLst/>
                          <a:latin typeface="Helvetica Neue"/>
                        </a:rPr>
                        <a:t>-£14,690.00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332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Invoice 40 paid in October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>
                          <a:effectLst/>
                          <a:latin typeface="Helvetica Neue"/>
                        </a:rPr>
                        <a:t>-£7,550.6</a:t>
                      </a:r>
                      <a:r>
                        <a:rPr lang="en-GB" sz="800" b="0" i="0" u="none" strike="noStrike" dirty="0">
                          <a:effectLst/>
                          <a:latin typeface="Helvetica Neue"/>
                        </a:rPr>
                        <a:t>4</a:t>
                      </a:r>
                      <a:r>
                        <a:rPr lang="mr-IN" sz="800" b="0" i="0" u="none" strike="noStrike" dirty="0">
                          <a:effectLst/>
                          <a:latin typeface="Helvetica Neue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Gift Aid yet to Receive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effectLst/>
                          <a:latin typeface="Helvetica Neue"/>
                        </a:rPr>
                        <a:t> £4,579.50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332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effectLst/>
                          <a:latin typeface="Helvetica Neue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-17,661.1</a:t>
                      </a:r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r>
                        <a:rPr lang="mr-IN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54957" y="661769"/>
          <a:ext cx="6031707" cy="1874766"/>
        </p:xfrm>
        <a:graphic>
          <a:graphicData uri="http://schemas.openxmlformats.org/drawingml/2006/table">
            <a:tbl>
              <a:tblPr/>
              <a:tblGrid>
                <a:gridCol w="19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0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2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of Coleridge Families Accounts</a:t>
                      </a: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27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6" marR="8976" marT="8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58"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#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Item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Amount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Comment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Opening 1-Oct-18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effectLst/>
                          <a:latin typeface="Calibri"/>
                          <a:cs typeface="Calibri"/>
                        </a:rPr>
                        <a:t> £87,700.74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Total bank balances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Fund Raising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effectLst/>
                          <a:latin typeface="Calibri"/>
                          <a:cs typeface="Calibri"/>
                        </a:rPr>
                        <a:t> £77,487.98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Includes pending expenditures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Expenditures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effectLst/>
                          <a:latin typeface="Calibri"/>
                          <a:cs typeface="Calibri"/>
                        </a:rPr>
                        <a:t>-£71,395.83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includes pending expenditures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Closing Balance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effectLst/>
                          <a:latin typeface="Calibri"/>
                          <a:cs typeface="Calibri"/>
                        </a:rPr>
                        <a:t> £93,792.89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Closing 2019 Balance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Bank Balance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Calibri"/>
                          <a:cs typeface="Calibri"/>
                        </a:rPr>
                        <a:t> £111,456.02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Actual Bank Balance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Variance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effectLst/>
                          <a:latin typeface="Calibri"/>
                          <a:cs typeface="Calibri"/>
                        </a:rPr>
                        <a:t>-£17,663.14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See Detailed Section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Capital Reserve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-£8,000.00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Coleridge Families have agreed to keep an £8K reserve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Approved Expenditures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£14,072.00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See Detailed Section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7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Remaining Available To Spend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effectLst/>
                          <a:latin typeface="Calibri"/>
                          <a:cs typeface="Calibri"/>
                        </a:rPr>
                        <a:t> £71,720.89 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Bank Balance, less committed expenses &amp; reserve</a:t>
                      </a:r>
                    </a:p>
                  </a:txBody>
                  <a:tcPr marL="8976" marR="8976" marT="8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40E41A3-B410-DC40-A163-C2467415D9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68" y="4593853"/>
            <a:ext cx="493777" cy="4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sz="1800" dirty="0"/>
              <a:t>2018-2019 CF Accounts – Income/Expense Detail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300" y="4895850"/>
            <a:ext cx="66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/>
              <a:t> Peter Salerno</a:t>
            </a:r>
          </a:p>
          <a:p>
            <a:endParaRPr lang="en-US" sz="105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65613" y="4665149"/>
            <a:ext cx="6252037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8588" indent="-128588">
              <a:buFontTx/>
              <a:buChar char="•"/>
            </a:pPr>
            <a:r>
              <a:rPr lang="en-US" sz="750" i="1" dirty="0">
                <a:solidFill>
                  <a:srgbClr val="000000"/>
                </a:solidFill>
                <a:latin typeface="News Gothic MT"/>
              </a:rPr>
              <a:t>Year 6 Leavers Activities are supported by Year 6 fund raising events such as the Gig Night and Play sales shown as income (left hand side)</a:t>
            </a:r>
          </a:p>
          <a:p>
            <a:pPr marL="128588" indent="-128588">
              <a:buFontTx/>
              <a:buChar char="•"/>
            </a:pPr>
            <a:endParaRPr lang="en-US" sz="750" i="1" dirty="0">
              <a:solidFill>
                <a:srgbClr val="000000"/>
              </a:solidFill>
              <a:latin typeface="News Gothic MT"/>
            </a:endParaRPr>
          </a:p>
          <a:p>
            <a:pPr marL="214313" indent="-214313">
              <a:buFontTx/>
              <a:buChar char="•"/>
            </a:pPr>
            <a:endParaRPr lang="en-US" sz="105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25138" y="436453"/>
            <a:ext cx="2725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Income from Fund Raising Activities</a:t>
            </a:r>
          </a:p>
          <a:p>
            <a:endParaRPr lang="en-US" sz="105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90859" y="436453"/>
            <a:ext cx="2725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Expenses from Projects Undertaken</a:t>
            </a:r>
          </a:p>
          <a:p>
            <a:endParaRPr lang="en-US" sz="105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63336" y="718944"/>
          <a:ext cx="2923329" cy="3984400"/>
        </p:xfrm>
        <a:graphic>
          <a:graphicData uri="http://schemas.openxmlformats.org/drawingml/2006/table">
            <a:tbl>
              <a:tblPr/>
              <a:tblGrid>
                <a:gridCol w="140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Row Labels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2017-2018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2018-2019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Playground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58,579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2018 Learning Enhancement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25,010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Verdana"/>
                        </a:rPr>
                        <a:t>2017 Learning Enhancement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23,200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School Halls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10,715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3,386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Year 6 Leavers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4,292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3,853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Halls Storage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4,342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Stage Supplies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916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964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Reception Book Bags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330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672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Children's SCRAP Project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417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417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Reception Bookbags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660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Water Bottles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649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Playground Water Fountains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625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Gazebos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569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Year 1 Planting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563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Holiday Parties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393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121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Concert Afternoon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429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Year 6 Poetry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400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Beekeeping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390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Ladders &amp; Trolley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382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General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244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PTA Association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117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117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Shelving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187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Sports Teams Tshirts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186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Platform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175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Library Books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89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105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Christmas Carols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161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Christmas Carols Donation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159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Coin Counter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146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Storage Fund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134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Coffee Morning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58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63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Pyjama Karma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62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00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Alexandra Palace Book Awards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60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Dropbox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44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Grand Total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72,985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71,396 </a:t>
                      </a:r>
                    </a:p>
                  </a:txBody>
                  <a:tcPr marL="7160" marR="7160" marT="71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5138" y="740483"/>
          <a:ext cx="2846821" cy="3771009"/>
        </p:xfrm>
        <a:graphic>
          <a:graphicData uri="http://schemas.openxmlformats.org/drawingml/2006/table">
            <a:tbl>
              <a:tblPr/>
              <a:tblGrid>
                <a:gridCol w="134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Row Labels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2017-2018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2018-2019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Summer Fair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14,757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17,586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Verdana"/>
                        </a:rPr>
                        <a:t>Donations - CF  (</a:t>
                      </a:r>
                      <a:r>
                        <a:rPr lang="en-US" sz="700" b="0" i="0" u="none" strike="noStrike" dirty="0" err="1">
                          <a:effectLst/>
                          <a:latin typeface="Verdana"/>
                        </a:rPr>
                        <a:t>Incl</a:t>
                      </a:r>
                      <a:r>
                        <a:rPr lang="en-US" sz="700" b="0" i="0" u="none" strike="noStrike" dirty="0">
                          <a:effectLst/>
                          <a:latin typeface="Verdana"/>
                        </a:rPr>
                        <a:t> gift aid)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20,000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Donations - LEF (Incl gift aid)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31,896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Verdana"/>
                        </a:rPr>
                        <a:t>4,072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Cycle Challenge and Gift Aid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25,929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Year 6 Big Night Out (gig)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2,380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1,234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Fireworks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7,596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5,530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Sponsorship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5,500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5,500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Quiz Night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5,334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4,897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Clean Air Coleridge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7,060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Winter Bazaar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2,687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2,726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Silent Disco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1,131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2,276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Year 6 School Play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3,392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813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Sponsored Bounce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1,139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1,377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T-Shirts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1,094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956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Greeting Cards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792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764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Halloween Disco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1,485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Easyfundraising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822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472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Year 6 Fundraising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858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528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Year 6 Bobble Hats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526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Yogathon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838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Y2 Mud Race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690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Planting Fundraiser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623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Tickets4Schools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585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Cake Sale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559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Christmast Trees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540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Movie Night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453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Sports Day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442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Christmas Trees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384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Winter Bazaar Flash Sale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144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Other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71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Verdana"/>
                      </a:endParaRP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Bank Interest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Verdana"/>
                        </a:rPr>
                        <a:t>7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effectLst/>
                          <a:latin typeface="Verdana"/>
                        </a:rPr>
                        <a:t>13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046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Grand Total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110,969 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77,488</a:t>
                      </a:r>
                    </a:p>
                  </a:txBody>
                  <a:tcPr marL="7593" marR="7593" marT="75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F91384D-6997-7D4A-82D4-09A0B0F024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68" y="4593853"/>
            <a:ext cx="493777" cy="4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3764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 Health Executive Briefing 2015-09-30">
  <a:themeElements>
    <a:clrScheme name="Custom 7">
      <a:dk1>
        <a:srgbClr val="3C3C3B"/>
      </a:dk1>
      <a:lt1>
        <a:sysClr val="window" lastClr="FFFFFF"/>
      </a:lt1>
      <a:dk2>
        <a:srgbClr val="0079DB"/>
      </a:dk2>
      <a:lt2>
        <a:srgbClr val="D8D8D8"/>
      </a:lt2>
      <a:accent1>
        <a:srgbClr val="EC881D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  <a:miter lim="800000"/>
          <a:headEnd/>
          <a:tailEnd/>
        </a:ln>
        <a:effectLst/>
      </a:spPr>
      <a:bodyPr wrap="square" tIns="91440" bIns="91440" rtlCol="0" anchor="t">
        <a:prstTxWarp prst="textNoShape">
          <a:avLst/>
        </a:prstTxWarp>
        <a:noAutofit/>
      </a:bodyPr>
      <a:lstStyle>
        <a:defPPr>
          <a:defRPr kern="0" dirty="0" err="1" smtClean="0">
            <a:solidFill>
              <a:prstClr val="white"/>
            </a:solidFill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5000"/>
          </a:lnSpc>
          <a:spcBef>
            <a:spcPts val="400"/>
          </a:spcBef>
          <a:defRPr dirty="0" err="1" smtClean="0">
            <a:solidFill>
              <a:srgbClr val="231F2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radata">
      <a:dk1>
        <a:sysClr val="windowText" lastClr="000000"/>
      </a:dk1>
      <a:lt1>
        <a:sysClr val="window" lastClr="FFFFFF"/>
      </a:lt1>
      <a:dk2>
        <a:srgbClr val="0079DB"/>
      </a:dk2>
      <a:lt2>
        <a:srgbClr val="D8D8D8"/>
      </a:lt2>
      <a:accent1>
        <a:srgbClr val="D56D23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radata">
      <a:dk1>
        <a:sysClr val="windowText" lastClr="000000"/>
      </a:dk1>
      <a:lt1>
        <a:sysClr val="window" lastClr="FFFFFF"/>
      </a:lt1>
      <a:dk2>
        <a:srgbClr val="0079DB"/>
      </a:dk2>
      <a:lt2>
        <a:srgbClr val="D8D8D8"/>
      </a:lt2>
      <a:accent1>
        <a:srgbClr val="D56D23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130798</TotalTime>
  <Words>909</Words>
  <Application>Microsoft Macintosh PowerPoint</Application>
  <PresentationFormat>On-screen Show (16:9)</PresentationFormat>
  <Paragraphs>363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Helvetica Neue</vt:lpstr>
      <vt:lpstr>Lucida Grande</vt:lpstr>
      <vt:lpstr>News Gothic MT</vt:lpstr>
      <vt:lpstr>Verdana</vt:lpstr>
      <vt:lpstr>Trinity Health Executive Briefing 2015-09-30</vt:lpstr>
      <vt:lpstr>PowerPoint Presentation</vt:lpstr>
      <vt:lpstr>Welcome and Agenda</vt:lpstr>
      <vt:lpstr>What is Coleridge Families?</vt:lpstr>
      <vt:lpstr>How did we raise money in 2018 / 2019? </vt:lpstr>
      <vt:lpstr>Inclusion and the reps network </vt:lpstr>
      <vt:lpstr>What have we funded in 18/19?</vt:lpstr>
      <vt:lpstr>Accounts</vt:lpstr>
      <vt:lpstr>Coleridge Families Accounts – 30-Sep-19</vt:lpstr>
      <vt:lpstr>2018-2019 CF Accounts – Income/Expense Detail</vt:lpstr>
      <vt:lpstr>Plans for future spending</vt:lpstr>
      <vt:lpstr>Environmental issues</vt:lpstr>
      <vt:lpstr>New events for 2020</vt:lpstr>
      <vt:lpstr>Join the Committee</vt:lpstr>
      <vt:lpstr>Any other business?</vt:lpstr>
      <vt:lpstr>PowerPoint Presentation</vt:lpstr>
    </vt:vector>
  </TitlesOfParts>
  <Manager/>
  <Company>Teradata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Johnson, Dwayne</dc:creator>
  <cp:keywords/>
  <dc:description/>
  <cp:lastModifiedBy>Giles Walker</cp:lastModifiedBy>
  <cp:revision>995</cp:revision>
  <cp:lastPrinted>2018-11-12T17:30:24Z</cp:lastPrinted>
  <dcterms:created xsi:type="dcterms:W3CDTF">2015-11-23T19:28:22Z</dcterms:created>
  <dcterms:modified xsi:type="dcterms:W3CDTF">2019-11-17T21:29:58Z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1dce6eef-79fd-4fcd-a721-ba4027c7d858</vt:lpwstr>
  </property>
  <property fmtid="{D5CDD505-2E9C-101B-9397-08002B2CF9AE}" pid="3" name="Jive_LatestUserAccountName">
    <vt:lpwstr>GW185010</vt:lpwstr>
  </property>
  <property fmtid="{D5CDD505-2E9C-101B-9397-08002B2CF9AE}" pid="4" name="Offisync_UpdateToken">
    <vt:lpwstr>2</vt:lpwstr>
  </property>
  <property fmtid="{D5CDD505-2E9C-101B-9397-08002B2CF9AE}" pid="5" name="Jive_VersionGuid">
    <vt:lpwstr>0df84ddf-73dc-467b-a424-f7016df580a7</vt:lpwstr>
  </property>
  <property fmtid="{D5CDD505-2E9C-101B-9397-08002B2CF9AE}" pid="6" name="Offisync_UniqueId">
    <vt:lpwstr>142423</vt:lpwstr>
  </property>
  <property fmtid="{D5CDD505-2E9C-101B-9397-08002B2CF9AE}" pid="7" name="Offisync_ProviderInitializationData">
    <vt:lpwstr>https://connections.teradata.com</vt:lpwstr>
  </property>
</Properties>
</file>